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73"/>
  </p:notesMasterIdLst>
  <p:sldIdLst>
    <p:sldId id="257" r:id="rId2"/>
    <p:sldId id="456" r:id="rId3"/>
    <p:sldId id="457" r:id="rId4"/>
    <p:sldId id="406" r:id="rId5"/>
    <p:sldId id="461" r:id="rId6"/>
    <p:sldId id="454" r:id="rId7"/>
    <p:sldId id="452" r:id="rId8"/>
    <p:sldId id="425" r:id="rId9"/>
    <p:sldId id="429" r:id="rId10"/>
    <p:sldId id="427" r:id="rId11"/>
    <p:sldId id="430" r:id="rId12"/>
    <p:sldId id="431" r:id="rId13"/>
    <p:sldId id="432" r:id="rId14"/>
    <p:sldId id="428" r:id="rId15"/>
    <p:sldId id="509" r:id="rId16"/>
    <p:sldId id="436" r:id="rId17"/>
    <p:sldId id="437" r:id="rId18"/>
    <p:sldId id="438" r:id="rId19"/>
    <p:sldId id="439" r:id="rId20"/>
    <p:sldId id="440" r:id="rId21"/>
    <p:sldId id="462" r:id="rId22"/>
    <p:sldId id="463" r:id="rId23"/>
    <p:sldId id="464" r:id="rId24"/>
    <p:sldId id="460" r:id="rId25"/>
    <p:sldId id="459" r:id="rId26"/>
    <p:sldId id="510" r:id="rId27"/>
    <p:sldId id="458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80" r:id="rId44"/>
    <p:sldId id="481" r:id="rId45"/>
    <p:sldId id="482" r:id="rId46"/>
    <p:sldId id="483" r:id="rId47"/>
    <p:sldId id="484" r:id="rId48"/>
    <p:sldId id="485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96" r:id="rId60"/>
    <p:sldId id="497" r:id="rId61"/>
    <p:sldId id="498" r:id="rId62"/>
    <p:sldId id="499" r:id="rId63"/>
    <p:sldId id="500" r:id="rId64"/>
    <p:sldId id="501" r:id="rId65"/>
    <p:sldId id="502" r:id="rId66"/>
    <p:sldId id="503" r:id="rId67"/>
    <p:sldId id="504" r:id="rId68"/>
    <p:sldId id="505" r:id="rId69"/>
    <p:sldId id="506" r:id="rId70"/>
    <p:sldId id="507" r:id="rId71"/>
    <p:sldId id="508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89744"/>
  </p:normalViewPr>
  <p:slideViewPr>
    <p:cSldViewPr snapToGrid="0" snapToObjects="1">
      <p:cViewPr varScale="1">
        <p:scale>
          <a:sx n="96" d="100"/>
          <a:sy n="96" d="100"/>
        </p:scale>
        <p:origin x="1536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bouncing Karel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solidFill>
                  <a:schemeClr val="bg1"/>
                </a:solidFill>
              </a:rPr>
              <a:t>vy</a:t>
            </a:r>
            <a:r>
              <a:rPr lang="en-US" dirty="0" smtClean="0">
                <a:solidFill>
                  <a:schemeClr val="bg1"/>
                </a:solidFill>
              </a:rPr>
              <a:t> * -</a:t>
            </a:r>
            <a:r>
              <a:rPr lang="en-US" b="1" i="1" dirty="0" smtClean="0">
                <a:solidFill>
                  <a:schemeClr val="bg1"/>
                </a:solidFill>
              </a:rPr>
              <a:t>DAMPING;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49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4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3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19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40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7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17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4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8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what</a:t>
            </a:r>
            <a:r>
              <a:rPr lang="en-US" baseline="0" dirty="0" smtClean="0"/>
              <a:t> we have learned in class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2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3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jump from graphics to breakout.</a:t>
            </a:r>
          </a:p>
          <a:p>
            <a:r>
              <a:rPr lang="en-US" dirty="0" smtClean="0"/>
              <a:t>Its alive!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Appeal to something that is more real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23</a:t>
            </a:r>
          </a:p>
          <a:p>
            <a:r>
              <a:rPr lang="is-IS" dirty="0" smtClean="0"/>
              <a:t>27</a:t>
            </a:r>
          </a:p>
          <a:p>
            <a:r>
              <a:rPr lang="is-IS" dirty="0" smtClean="0"/>
              <a:t>9.0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video!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64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does </a:t>
            </a:r>
            <a:r>
              <a:rPr lang="en-US" baseline="0" dirty="0" err="1" smtClean="0"/>
              <a:t>vx</a:t>
            </a:r>
            <a:r>
              <a:rPr lang="en-US" baseline="0" dirty="0" smtClean="0"/>
              <a:t>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vy</a:t>
            </a:r>
            <a:r>
              <a:rPr lang="en-US" dirty="0" smtClean="0"/>
              <a:t>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38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/>
              <a:t>vy</a:t>
            </a:r>
            <a:r>
              <a:rPr lang="en-US" dirty="0" smtClean="0"/>
              <a:t> * -</a:t>
            </a:r>
            <a:r>
              <a:rPr lang="en-US" b="1" i="1" dirty="0" smtClean="0"/>
              <a:t>DAMPING;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1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7/5/17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Make all the variables you need. Add graphics to the screen.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The animation loop is a repetition </a:t>
            </a:r>
            <a:r>
              <a:rPr lang="en-US" smtClean="0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Each heart-beat, update the world forward one frame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</a:rPr>
              <a:t>If you don’t pause, humans won’t be able to </a:t>
            </a:r>
            <a:r>
              <a:rPr lang="en-US" smtClean="0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26633" y="1517270"/>
            <a:ext cx="6290661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new </a:t>
            </a:r>
            <a:r>
              <a:rPr lang="en-US" b="1" dirty="0" err="1" smtClean="0">
                <a:latin typeface="Courier New" charset="0"/>
              </a:rPr>
              <a:t>Grect</a:t>
            </a:r>
            <a:r>
              <a:rPr lang="en-US" b="1" dirty="0" smtClean="0">
                <a:latin typeface="Courier New" charset="0"/>
              </a:rPr>
              <a:t>(0, 250, 100, 100);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	</a:t>
            </a:r>
            <a:r>
              <a:rPr lang="en-US" b="1" dirty="0" err="1" smtClean="0">
                <a:latin typeface="Courier New" charset="0"/>
              </a:rPr>
              <a:t>r.setFilled</a:t>
            </a:r>
            <a:r>
              <a:rPr lang="en-US" b="1" dirty="0" smtClean="0"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true);</a:t>
            </a:r>
            <a:endParaRPr lang="en-US" b="1" dirty="0" smtClean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latin typeface="Courier New" charset="0"/>
              </a:rPr>
              <a:t>	add(r);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latin typeface="Courier New" charset="0"/>
              </a:rPr>
              <a:t>(true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 smtClean="0">
                <a:latin typeface="Courier New" charset="0"/>
              </a:rPr>
              <a:t>r.move</a:t>
            </a:r>
            <a:r>
              <a:rPr lang="en-US" b="1" dirty="0" smtClean="0">
                <a:latin typeface="Courier New" charset="0"/>
              </a:rPr>
              <a:t>(1, 0</a:t>
            </a:r>
            <a:r>
              <a:rPr lang="en-US" b="1" dirty="0" smtClean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7549214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5" y="722313"/>
            <a:ext cx="1626705" cy="16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921096"/>
            <a:ext cx="7017025" cy="50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463726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2547" y="5899434"/>
            <a:ext cx="479015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Velocity</a:t>
            </a:r>
            <a:r>
              <a:rPr lang="en-US" sz="2400" dirty="0" smtClean="0"/>
              <a:t>: how much the ball position </a:t>
            </a:r>
          </a:p>
          <a:p>
            <a:pPr algn="ctr"/>
            <a:r>
              <a:rPr lang="en-US" sz="2400" dirty="0" smtClean="0"/>
              <a:t>changes each heartbeat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150414" y="2812828"/>
            <a:ext cx="148232" cy="104083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First heartbeat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3083" y="26933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7468" y="5932888"/>
            <a:ext cx="45513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dirty="0" smtClean="0"/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 smtClean="0"/>
              <a:t> method takes in </a:t>
            </a:r>
          </a:p>
          <a:p>
            <a:pPr algn="ctr"/>
            <a:r>
              <a:rPr lang="en-US" sz="2400" dirty="0" smtClean="0"/>
              <a:t>a change in x and a change in 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239698" y="286529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726317" y="3445091"/>
            <a:ext cx="301118" cy="157866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27249" y="266087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559176"/>
            <a:ext cx="1096804" cy="1241014"/>
            <a:chOff x="1758176" y="1968162"/>
            <a:chExt cx="1096804" cy="1241014"/>
          </a:xfrm>
        </p:grpSpPr>
        <p:sp>
          <p:nvSpPr>
            <p:cNvPr id="17" name="TextBox 16"/>
            <p:cNvSpPr txBox="1"/>
            <p:nvPr/>
          </p:nvSpPr>
          <p:spPr>
            <a:xfrm>
              <a:off x="2394598" y="196816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Third heartbeat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3672211" y="346281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052703" y="411734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29941" y="264562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72806" y="33413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25851" y="3158966"/>
            <a:ext cx="1260907" cy="1187501"/>
            <a:chOff x="1576553" y="2043845"/>
            <a:chExt cx="1260907" cy="1187501"/>
          </a:xfrm>
        </p:grpSpPr>
        <p:sp>
          <p:nvSpPr>
            <p:cNvPr id="26" name="TextBox 25"/>
            <p:cNvSpPr txBox="1"/>
            <p:nvPr/>
          </p:nvSpPr>
          <p:spPr>
            <a:xfrm>
              <a:off x="2377078" y="204384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6553" y="286201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Our story so far</a:t>
            </a:r>
            <a:r>
              <a:rPr lang="is-I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happens when we hit a wall?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8106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4767776" y="4742742"/>
            <a:ext cx="525307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this velocity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8106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4979418" y="517654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39119" y="48816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3377460">
            <a:off x="4135020" y="573933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19892" y="574743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Our new velocity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28106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4979418" y="517654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939119" y="48816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3377460">
            <a:off x="4135020" y="573933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19892" y="574743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5" y="722313"/>
            <a:ext cx="1626705" cy="162019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 smtClean="0">
                <a:solidFill>
                  <a:schemeClr val="bg1"/>
                </a:solidFill>
              </a:rPr>
              <a:t>vy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Seventh Heartbeat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72529" y="4591670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420896" y="476504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368095" y="45111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14391036">
            <a:off x="4789999" y="4287431"/>
            <a:ext cx="332405" cy="213225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66445" y="419677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5" y="722313"/>
            <a:ext cx="1626705" cy="162019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 smtClean="0">
                <a:solidFill>
                  <a:schemeClr val="bg1"/>
                </a:solidFill>
              </a:rPr>
              <a:t>vy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160691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0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67" y="2252871"/>
            <a:ext cx="2518466" cy="2518466"/>
          </a:xfrm>
          <a:prstGeom prst="rect">
            <a:avLst/>
          </a:prstGeom>
        </p:spPr>
      </p:pic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Questions?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38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Gravity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921096"/>
            <a:ext cx="7017025" cy="50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is our new velocity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ball is bellow the bottom so we reverse its </a:t>
            </a:r>
            <a:r>
              <a:rPr lang="en-US" dirty="0" err="1" smtClean="0"/>
              <a:t>vy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ball </a:t>
            </a:r>
            <a:r>
              <a:rPr lang="en-US" smtClean="0"/>
              <a:t>is above the </a:t>
            </a:r>
            <a:r>
              <a:rPr lang="en-US" dirty="0" smtClean="0"/>
              <a:t>bottom so we reverse its </a:t>
            </a:r>
            <a:r>
              <a:rPr lang="en-US" dirty="0" err="1" smtClean="0"/>
              <a:t>vy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Centering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8" y="1066756"/>
            <a:ext cx="7681523" cy="51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5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20885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8275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Our story so far</a:t>
            </a:r>
            <a:r>
              <a:rPr lang="is-I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52" y="722313"/>
            <a:ext cx="7110896" cy="6135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1" y="3723894"/>
            <a:ext cx="2451652" cy="22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2353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0551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</p:spTree>
    <p:extLst>
      <p:ext uri="{BB962C8B-B14F-4D97-AF65-F5344CB8AC3E}">
        <p14:creationId xmlns:p14="http://schemas.microsoft.com/office/powerpoint/2010/main" val="2156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3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</p:spTree>
    <p:extLst>
      <p:ext uri="{BB962C8B-B14F-4D97-AF65-F5344CB8AC3E}">
        <p14:creationId xmlns:p14="http://schemas.microsoft.com/office/powerpoint/2010/main" val="5318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10320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11879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</p:spTree>
    <p:extLst>
      <p:ext uri="{BB962C8B-B14F-4D97-AF65-F5344CB8AC3E}">
        <p14:creationId xmlns:p14="http://schemas.microsoft.com/office/powerpoint/2010/main" val="56194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</p:spTree>
    <p:extLst>
      <p:ext uri="{BB962C8B-B14F-4D97-AF65-F5344CB8AC3E}">
        <p14:creationId xmlns:p14="http://schemas.microsoft.com/office/powerpoint/2010/main" val="21397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</p:spTree>
    <p:extLst>
      <p:ext uri="{BB962C8B-B14F-4D97-AF65-F5344CB8AC3E}">
        <p14:creationId xmlns:p14="http://schemas.microsoft.com/office/powerpoint/2010/main" val="10253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2238" y="988743"/>
            <a:ext cx="8285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4000" dirty="0" smtClean="0">
                <a:latin typeface="Chalkboard"/>
                <a:cs typeface="Chalkboard"/>
              </a:rPr>
              <a:t>Write animated programs</a:t>
            </a:r>
          </a:p>
          <a:p>
            <a:pPr marL="457200" indent="-457200" algn="ctr">
              <a:buAutoNum type="arabicPeriod"/>
            </a:pPr>
            <a:r>
              <a:rPr lang="en-US" sz="1600" dirty="0" smtClean="0">
                <a:latin typeface="Chalkboard"/>
                <a:cs typeface="Chalkboard"/>
              </a:rPr>
              <a:t>Center an object</a:t>
            </a:r>
            <a:endParaRPr lang="en-US" sz="1600" dirty="0" smtClean="0"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0" y="2195316"/>
            <a:ext cx="7857362" cy="44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</p:spTree>
    <p:extLst>
      <p:ext uri="{BB962C8B-B14F-4D97-AF65-F5344CB8AC3E}">
        <p14:creationId xmlns:p14="http://schemas.microsoft.com/office/powerpoint/2010/main" val="589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They got along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608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19278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19164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Tragedy Struck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Tragedy Struck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6056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Tragedy Struck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66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8062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2115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When a program exits the code block…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31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You will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 able to write Bouncing Ball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07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Where a variable was declared… 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7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It gets deleted from memory!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Since y was declared inside the if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It gets deleted from memory here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5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And doesn’t exist here.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9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And doesn’t exist here.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</p:spTree>
    <p:extLst>
      <p:ext uri="{BB962C8B-B14F-4D97-AF65-F5344CB8AC3E}">
        <p14:creationId xmlns:p14="http://schemas.microsoft.com/office/powerpoint/2010/main" val="14316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3034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Or is it?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Variables have a lifetime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226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Variables have a lifetime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</a:t>
            </a:r>
            <a:r>
              <a:rPr lang="en-US" sz="4600" dirty="0" smtClean="0">
                <a:latin typeface="Calibri"/>
                <a:cs typeface="Calibri"/>
              </a:rPr>
              <a:t>Goals For Me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3600" dirty="0" smtClean="0">
                <a:latin typeface="Chalkboard"/>
                <a:cs typeface="Chalkboard"/>
              </a:rPr>
              <a:t>Speak slower</a:t>
            </a:r>
            <a:endParaRPr lang="en-US" sz="3600" dirty="0" smtClean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81" y="2017485"/>
            <a:ext cx="2607948" cy="297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Come to existence when declared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Comes to life here</a:t>
            </a:r>
          </a:p>
        </p:txBody>
      </p:sp>
      <p:cxnSp>
        <p:nvCxnSpPr>
          <p:cNvPr id="74758" name="Straight Arrow Connector 11"/>
          <p:cNvCxnSpPr>
            <a:cxnSpLocks noChangeShapeType="1"/>
          </p:cNvCxnSpPr>
          <p:nvPr/>
        </p:nvCxnSpPr>
        <p:spPr bwMode="auto">
          <a:xfrm flipH="1" flipV="1">
            <a:off x="4683125" y="2173288"/>
            <a:ext cx="1060450" cy="63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637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Live Until End of Code-Block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his </a:t>
            </a:r>
            <a:r>
              <a:rPr lang="en-US" sz="2400" dirty="0">
                <a:latin typeface="+mj-lt"/>
              </a:rPr>
              <a:t>is the inner most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declared….</a:t>
            </a:r>
          </a:p>
        </p:txBody>
      </p:sp>
      <p:cxnSp>
        <p:nvCxnSpPr>
          <p:cNvPr id="75780" name="Straight Arrow Connector 9"/>
          <p:cNvCxnSpPr>
            <a:cxnSpLocks noChangeShapeType="1"/>
          </p:cNvCxnSpPr>
          <p:nvPr/>
        </p:nvCxnSpPr>
        <p:spPr bwMode="auto">
          <a:xfrm flipH="1">
            <a:off x="4748213" y="2640013"/>
            <a:ext cx="447675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32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Variables have a lifetime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Still alive here…</a:t>
            </a:r>
          </a:p>
        </p:txBody>
      </p:sp>
      <p:cxnSp>
        <p:nvCxnSpPr>
          <p:cNvPr id="77828" name="Straight Arrow Connector 9"/>
          <p:cNvCxnSpPr>
            <a:cxnSpLocks noChangeShapeType="1"/>
          </p:cNvCxnSpPr>
          <p:nvPr/>
        </p:nvCxnSpPr>
        <p:spPr bwMode="auto">
          <a:xfrm flipH="1">
            <a:off x="3767138" y="2727325"/>
            <a:ext cx="1284287" cy="419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17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Live Until End of Code-Block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It dies here (at the end of its code block)</a:t>
            </a:r>
          </a:p>
        </p:txBody>
      </p:sp>
      <p:cxnSp>
        <p:nvCxnSpPr>
          <p:cNvPr id="76804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90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Live Until End of Code-Block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It dies here (at the end of its code block)</a:t>
            </a:r>
          </a:p>
        </p:txBody>
      </p:sp>
      <p:cxnSp>
        <p:nvCxnSpPr>
          <p:cNvPr id="78852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8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2503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130129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926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was looking for love…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</p:spTree>
    <p:extLst>
      <p:ext uri="{BB962C8B-B14F-4D97-AF65-F5344CB8AC3E}">
        <p14:creationId xmlns:p14="http://schemas.microsoft.com/office/powerpoint/2010/main" val="11342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FFFFFF"/>
                </a:solidFill>
                <a:latin typeface="Century Gothic"/>
                <a:cs typeface="Century Gothic"/>
              </a:rPr>
              <a:t>x</a:t>
            </a: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 met y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8301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But First!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9556" y="1146209"/>
            <a:ext cx="6539140" cy="455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x = 6 – 4 + 7 * 3;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latin typeface="Courier New" charset="0"/>
              </a:rPr>
              <a:t>(x);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y </a:t>
            </a:r>
            <a:r>
              <a:rPr lang="en-US" sz="2400" b="1" dirty="0">
                <a:latin typeface="Courier New" charset="0"/>
              </a:rPr>
              <a:t>= </a:t>
            </a:r>
            <a:r>
              <a:rPr lang="en-US" sz="2400" b="1" dirty="0" smtClean="0">
                <a:latin typeface="Courier New" charset="0"/>
              </a:rPr>
              <a:t>(6 </a:t>
            </a:r>
            <a:r>
              <a:rPr lang="en-US" sz="2400" b="1" dirty="0">
                <a:latin typeface="Courier New" charset="0"/>
              </a:rPr>
              <a:t>+ </a:t>
            </a:r>
            <a:r>
              <a:rPr lang="en-US" sz="2400" b="1" dirty="0" smtClean="0">
                <a:latin typeface="Courier New" charset="0"/>
              </a:rPr>
              <a:t>4 + 7) </a:t>
            </a:r>
            <a:r>
              <a:rPr lang="en-US" sz="2400" b="1" dirty="0">
                <a:latin typeface="Courier New" charset="0"/>
              </a:rPr>
              <a:t>* 3;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latin typeface="Courier New" charset="0"/>
              </a:rPr>
              <a:t>(y);</a:t>
            </a:r>
            <a:endParaRPr lang="en-US" sz="24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</a:pPr>
            <a:endParaRPr lang="en-US" sz="2400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z </a:t>
            </a:r>
            <a:r>
              <a:rPr lang="en-US" sz="2400" b="1" dirty="0">
                <a:latin typeface="Courier New" charset="0"/>
              </a:rPr>
              <a:t>= </a:t>
            </a:r>
            <a:r>
              <a:rPr lang="en-US" sz="2400" b="1" dirty="0" smtClean="0">
                <a:latin typeface="Courier New" charset="0"/>
              </a:rPr>
              <a:t>6 / 2 * 3;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latin typeface="Courier New" charset="0"/>
              </a:rPr>
              <a:t>(z);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rgbClr val="7030A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010000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Since they were both in scope…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968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17118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Move </a:t>
            </a:r>
            <a:r>
              <a:rPr lang="en-US" sz="40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3382" y="154377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  pause(</a:t>
            </a:r>
            <a:r>
              <a:rPr lang="en-US" b="1" dirty="0" smtClean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1503</Words>
  <Application>Microsoft Macintosh PowerPoint</Application>
  <PresentationFormat>On-screen Show (4:3)</PresentationFormat>
  <Paragraphs>496</Paragraphs>
  <Slides>71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Calibri</vt:lpstr>
      <vt:lpstr>Century Gothic</vt:lpstr>
      <vt:lpstr>Chalkboard</vt:lpstr>
      <vt:lpstr>Courier</vt:lpstr>
      <vt:lpstr>Courier New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Tyler Jay Conklin</cp:lastModifiedBy>
  <cp:revision>63</cp:revision>
  <dcterms:created xsi:type="dcterms:W3CDTF">2016-06-22T10:46:22Z</dcterms:created>
  <dcterms:modified xsi:type="dcterms:W3CDTF">2017-07-05T20:10:50Z</dcterms:modified>
</cp:coreProperties>
</file>